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7" r:id="rId2"/>
  </p:sldMasterIdLst>
  <p:notesMasterIdLst>
    <p:notesMasterId r:id="rId8"/>
  </p:notesMasterIdLst>
  <p:handoutMasterIdLst>
    <p:handoutMasterId r:id="rId9"/>
  </p:handoutMasterIdLst>
  <p:sldIdLst>
    <p:sldId id="268" r:id="rId3"/>
    <p:sldId id="260" r:id="rId4"/>
    <p:sldId id="269" r:id="rId5"/>
    <p:sldId id="270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  <a:srgbClr val="FF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D618CC-037F-408B-B88B-D607E62ED9E8}" type="datetimeFigureOut">
              <a:rPr lang="en-US"/>
              <a:pPr>
                <a:defRPr/>
              </a:pPr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D18984B-7151-4E1E-86F1-C41039005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5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D7036B4-BB30-44C6-886E-E84E9E78ABC2}" type="datetimeFigureOut">
              <a:rPr lang="en-US"/>
              <a:pPr>
                <a:defRPr/>
              </a:pPr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AC7A47D-A82F-4CB7-9DA1-2F3A8A7D4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64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90DD08-C53C-4F76-A2E0-13A90CBC1C9C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DAF-0106-42E7-8714-7B8E9AD27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6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138BC-CF14-47F2-BC73-6CEDE41ED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7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0D3F3-0DDA-4F46-B7BF-5DCF300D0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1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05F3-09E6-4994-BA2A-70193B5EF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08031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E94E1-A179-423C-A7B8-73C3478C1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41063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7CD96-8EEA-42DA-A75F-DF7F1E183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2533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22959-5549-40D0-A920-F2A2C6AB3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97365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07A96-F6A2-49B9-A6D2-F20CF785D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79580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5D172-2F27-4F6E-A6D7-434177006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63072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A72DC-1498-4A86-95F6-2E55715D0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1562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DD8DA-4F44-41B4-8FC3-81832CA02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93015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4D6CE-C5EE-45C9-989C-2AFB083A8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4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E0ADB-8109-4ACE-8A3D-5D35505C3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01485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C7CE8-46CD-4B6C-9CBE-9157C3247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52587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76FA4-6A79-4CBD-BD63-5ACAF8568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11990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AA728-B990-4DB9-A1CE-BBF27879B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29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96522-D297-43E3-A216-E331F260E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9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9055-FF11-4740-897B-2C3AFAE8D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96391-382B-4FA5-8EAA-99F2FFF7B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4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34E17-D61B-4668-8AAB-5A2367236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62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B10EC-6AE7-434D-BE0F-7BD841782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8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8C22C-928E-4433-9683-A6B044492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1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CB151D3-FA03-48A2-B13E-0D18C65F7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7D58D6-5891-48EA-8FC3-EE698E452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 spd="med">
    <p:blinds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371600" y="381000"/>
            <a:ext cx="7772400" cy="1295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kern="0" smtClean="0">
                <a:solidFill>
                  <a:schemeClr val="accent2"/>
                </a:solidFill>
              </a:rPr>
              <a:t>Me llamo ____________      Clase 802</a:t>
            </a:r>
            <a:br>
              <a:rPr lang="en-US" altLang="en-US" sz="3200" kern="0" smtClean="0">
                <a:solidFill>
                  <a:schemeClr val="accent2"/>
                </a:solidFill>
              </a:rPr>
            </a:br>
            <a:r>
              <a:rPr lang="en-US" altLang="en-US" sz="3200" kern="0" smtClean="0">
                <a:solidFill>
                  <a:schemeClr val="accent2"/>
                </a:solidFill>
              </a:rPr>
              <a:t>La fecha es el 12 de junio del 2018</a:t>
            </a:r>
            <a:endParaRPr lang="en-US" altLang="en-US" sz="3200" kern="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28600" y="1600200"/>
            <a:ext cx="8763000" cy="4876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5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p"/>
              <a:defRPr sz="22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kern="0" smtClean="0">
                <a:solidFill>
                  <a:srgbClr val="FF33CC"/>
                </a:solidFill>
              </a:rPr>
              <a:t>Propósito # 90:</a:t>
            </a:r>
            <a:r>
              <a:rPr lang="es-ES_tradnl" altLang="en-US" sz="2400" kern="0" smtClean="0">
                <a:solidFill>
                  <a:srgbClr val="FF33CC"/>
                </a:solidFill>
              </a:rPr>
              <a:t> 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¿Cómo practicamos los verbos Saber y Conocer para el QUIZ 4/5: CAP. 9 del VIERNES?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the differences between SABER &amp; CONOCER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kern="0" smtClean="0">
                <a:solidFill>
                  <a:srgbClr val="FF33CC"/>
                </a:solidFill>
              </a:rPr>
              <a:t>Actividad Inicial:</a:t>
            </a:r>
            <a:r>
              <a:rPr lang="es-ES_tradnl" altLang="en-US" sz="2400" kern="0" smtClean="0">
                <a:solidFill>
                  <a:srgbClr val="FF33CC"/>
                </a:solidFill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s-ES_tradnl" altLang="en-US" sz="2400" kern="0" smtClean="0">
                <a:solidFill>
                  <a:schemeClr val="tx1"/>
                </a:solidFill>
              </a:rPr>
              <a:t>Copia y completa con </a:t>
            </a:r>
            <a:r>
              <a:rPr lang="es-ES_tradnl" altLang="en-US" sz="2400" b="1" kern="0" smtClean="0">
                <a:solidFill>
                  <a:srgbClr val="00CC00"/>
                </a:solidFill>
              </a:rPr>
              <a:t>Saber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 o </a:t>
            </a:r>
            <a:r>
              <a:rPr lang="es-ES_tradnl" altLang="en-US" sz="2400" b="1" kern="0" smtClean="0">
                <a:solidFill>
                  <a:srgbClr val="FF9900"/>
                </a:solidFill>
              </a:rPr>
              <a:t>Conocer</a:t>
            </a:r>
            <a:r>
              <a:rPr lang="es-ES_tradnl" altLang="en-US" sz="2400" kern="0" smtClean="0">
                <a:solidFill>
                  <a:schemeClr val="tx1"/>
                </a:solidFill>
              </a:rPr>
              <a:t>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Norma _________ mucho del arte.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Yo __________ a Norma, ella es mi amiga.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Nosotros ___________el arte de Picasso y queremos ir a un museo a ver sus pinturas.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¿_________ tú como ir al museo de arte?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Yo no____ como ir, pero ¿__________ tú a Belinda y Ernesto?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kern="0" smtClean="0">
                <a:solidFill>
                  <a:schemeClr val="tx1"/>
                </a:solidFill>
              </a:rPr>
              <a:t>Ellos si  __________ como ir al museo al museo de arte.</a:t>
            </a:r>
            <a:endParaRPr lang="es-ES_tradnl" altLang="en-US" sz="24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6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56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990600"/>
            <a:ext cx="7772400" cy="4114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50"/>
                </a:solidFill>
              </a:rPr>
              <a:t>I- </a:t>
            </a:r>
            <a:r>
              <a:rPr lang="en-US" b="1" dirty="0" smtClean="0">
                <a:solidFill>
                  <a:srgbClr val="0070C0"/>
                </a:solidFill>
              </a:rPr>
              <a:t>Spot the word that is NOT a form of saber or </a:t>
            </a:r>
            <a:r>
              <a:rPr lang="en-US" b="1" dirty="0" err="1" smtClean="0">
                <a:solidFill>
                  <a:srgbClr val="0070C0"/>
                </a:solidFill>
              </a:rPr>
              <a:t>conocer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err="1" smtClean="0">
                <a:solidFill>
                  <a:srgbClr val="0070C0"/>
                </a:solidFill>
              </a:rPr>
              <a:t>sabes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conozco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err="1" smtClean="0">
                <a:solidFill>
                  <a:srgbClr val="0070C0"/>
                </a:solidFill>
              </a:rPr>
              <a:t>conocemos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990600" y="30480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0070C0"/>
                </a:solidFill>
              </a:rPr>
              <a:t>sabo</a:t>
            </a:r>
          </a:p>
        </p:txBody>
      </p:sp>
      <p:sp>
        <p:nvSpPr>
          <p:cNvPr id="2151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457200" y="4114800"/>
            <a:ext cx="8763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en-US" b="1">
                <a:solidFill>
                  <a:srgbClr val="00B050"/>
                </a:solidFill>
              </a:rPr>
              <a:t>II- </a:t>
            </a:r>
            <a:r>
              <a:rPr lang="en-US" altLang="en-US" b="1">
                <a:solidFill>
                  <a:srgbClr val="0070C0"/>
                </a:solidFill>
              </a:rPr>
              <a:t>How do you say “</a:t>
            </a:r>
            <a:r>
              <a:rPr lang="en-US" altLang="en-US" b="1" i="1">
                <a:solidFill>
                  <a:srgbClr val="0070C0"/>
                </a:solidFill>
              </a:rPr>
              <a:t>I know Spanish.”</a:t>
            </a:r>
            <a:r>
              <a:rPr lang="en-US" altLang="en-US" b="1">
                <a:solidFill>
                  <a:srgbClr val="0070C0"/>
                </a:solidFill>
              </a:rPr>
              <a:t>? (include pronoun)</a:t>
            </a:r>
            <a:r>
              <a:rPr lang="en-US" altLang="en-US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133600" y="457200"/>
            <a:ext cx="7010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4800" kern="0" smtClean="0">
                <a:solidFill>
                  <a:srgbClr val="FF0000"/>
                </a:solidFill>
              </a:rPr>
              <a:t>Práctica:</a:t>
            </a:r>
            <a:endParaRPr lang="en-US" sz="4800" kern="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 txBox="1">
            <a:spLocks/>
          </p:cNvSpPr>
          <p:nvPr/>
        </p:nvSpPr>
        <p:spPr bwMode="auto">
          <a:xfrm>
            <a:off x="152400" y="1676400"/>
            <a:ext cx="8763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i="1" kern="0" smtClean="0"/>
              <a:t>Copia y completa con Saber o conocer.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kern="0" smtClean="0"/>
              <a:t>Yo ____________a Nia. Somos muy amigas.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kern="0" smtClean="0"/>
              <a:t>Busco mi cuaderno. ¿_________ usted dónde está?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kern="0" smtClean="0"/>
              <a:t>Tengo que llamar a Julia. ¿__________ (tú) su número de teléfono?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kern="0" smtClean="0"/>
              <a:t>Luis es inteligente. ____________hablar español.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es-ES_tradnl" kern="0" smtClean="0"/>
              <a:t>¿Quieren hablar bien el español? Es necesario ___________ los verbos irregulares.</a:t>
            </a:r>
            <a:br>
              <a:rPr lang="es-ES_tradnl" kern="0" smtClean="0"/>
            </a:br>
            <a:endParaRPr lang="es-ES_tradnl" kern="0" dirty="0" smtClean="0"/>
          </a:p>
        </p:txBody>
      </p:sp>
    </p:spTree>
    <p:extLst>
      <p:ext uri="{BB962C8B-B14F-4D97-AF65-F5344CB8AC3E}">
        <p14:creationId xmlns:p14="http://schemas.microsoft.com/office/powerpoint/2010/main" val="4245773312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143000" y="304800"/>
            <a:ext cx="8001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Práctica :</a:t>
            </a:r>
            <a:r>
              <a:rPr lang="en-US" altLang="en-US" kern="0" smtClean="0"/>
              <a:t/>
            </a:r>
            <a:br>
              <a:rPr lang="en-US" altLang="en-US" kern="0" smtClean="0"/>
            </a:br>
            <a:r>
              <a:rPr lang="en-US" altLang="en-US" sz="2800" i="1" kern="0" smtClean="0">
                <a:solidFill>
                  <a:schemeClr val="tx1"/>
                </a:solidFill>
              </a:rPr>
              <a:t>¿Saber o conocer?</a:t>
            </a:r>
            <a:br>
              <a:rPr lang="en-US" altLang="en-US" sz="2800" i="1" kern="0" smtClean="0">
                <a:solidFill>
                  <a:schemeClr val="tx1"/>
                </a:solidFill>
              </a:rPr>
            </a:br>
            <a:r>
              <a:rPr lang="en-US" altLang="en-US" sz="2800" kern="0" smtClean="0">
                <a:solidFill>
                  <a:schemeClr val="tx1"/>
                </a:solidFill>
              </a:rPr>
              <a:t>Fill in the blanks with the correct form of “</a:t>
            </a:r>
            <a:r>
              <a:rPr lang="en-US" altLang="en-US" sz="2800" kern="0" smtClean="0">
                <a:solidFill>
                  <a:srgbClr val="00B050"/>
                </a:solidFill>
              </a:rPr>
              <a:t>saber</a:t>
            </a:r>
            <a:r>
              <a:rPr lang="en-US" altLang="en-US" sz="2800" kern="0" smtClean="0">
                <a:solidFill>
                  <a:schemeClr val="tx1"/>
                </a:solidFill>
              </a:rPr>
              <a:t>” or “</a:t>
            </a:r>
            <a:r>
              <a:rPr lang="en-US" altLang="en-US" sz="2800" kern="0" smtClean="0">
                <a:solidFill>
                  <a:srgbClr val="FF6600"/>
                </a:solidFill>
              </a:rPr>
              <a:t>conocer</a:t>
            </a:r>
            <a:r>
              <a:rPr lang="en-US" altLang="en-US" sz="2800" kern="0" smtClean="0">
                <a:solidFill>
                  <a:schemeClr val="tx1"/>
                </a:solidFill>
              </a:rPr>
              <a:t>.”  Include the “</a:t>
            </a:r>
            <a:r>
              <a:rPr lang="en-US" altLang="en-US" sz="2800" b="1" kern="0" smtClean="0">
                <a:solidFill>
                  <a:srgbClr val="996600"/>
                </a:solidFill>
              </a:rPr>
              <a:t>a</a:t>
            </a:r>
            <a:r>
              <a:rPr lang="en-US" altLang="en-US" sz="2800" kern="0" smtClean="0">
                <a:solidFill>
                  <a:schemeClr val="tx1"/>
                </a:solidFill>
              </a:rPr>
              <a:t> personal” if needed.</a:t>
            </a:r>
            <a:endParaRPr lang="en-US" altLang="en-US" sz="2800" kern="0" dirty="0" smtClean="0">
              <a:solidFill>
                <a:schemeClr val="tx1"/>
              </a:solidFill>
            </a:endParaRP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 txBox="1">
            <a:spLocks/>
          </p:cNvSpPr>
          <p:nvPr/>
        </p:nvSpPr>
        <p:spPr bwMode="auto">
          <a:xfrm>
            <a:off x="838200" y="2438400"/>
            <a:ext cx="8305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Yo ____________ nadar.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Nusrat no ____________ Gustavo.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Leslie y yo ____________ que es miércoles.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Tú ______________ dónde está la oficina.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Yo ____________ la ciudad de San Juan.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Antonio y Kleber ___________ hablar español.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Nosotros ___________ Queens muy bien.</a:t>
            </a:r>
          </a:p>
          <a:p>
            <a:pPr marL="582613" indent="-514350" eaLnBrk="1" hangingPunct="1">
              <a:lnSpc>
                <a:spcPct val="90000"/>
              </a:lnSpc>
              <a:buFont typeface="Consolas" pitchFamily="49" charset="0"/>
              <a:buAutoNum type="arabicPeriod"/>
            </a:pPr>
            <a:r>
              <a:rPr lang="es-ES_tradnl" altLang="en-US" sz="2800" kern="0" smtClean="0"/>
              <a:t>Michele ____________ la madre de Briana.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986710236"/>
      </p:ext>
    </p:extLst>
  </p:cSld>
  <p:clrMapOvr>
    <a:masterClrMapping/>
  </p:clrMapOvr>
  <p:transition spd="med"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90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UN REPASO DE SABER Y CONOCER</a:t>
            </a:r>
          </a:p>
          <a:p>
            <a:pPr eaLnBrk="1" hangingPunct="1"/>
            <a:r>
              <a:rPr lang="en-US" altLang="en-US" u="sng" dirty="0" smtClean="0"/>
              <a:t>QUIZ 4/5: CAPITULO 9</a:t>
            </a:r>
            <a:r>
              <a:rPr lang="en-US" altLang="en-US" dirty="0" smtClean="0"/>
              <a:t> is on </a:t>
            </a:r>
            <a:r>
              <a:rPr lang="en-US" altLang="en-US" dirty="0" smtClean="0"/>
              <a:t>FRIDAY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/>
              <a:t>Numeros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Saber/</a:t>
            </a:r>
            <a:r>
              <a:rPr lang="en-US" altLang="en-US" dirty="0" err="1" smtClean="0"/>
              <a:t>Conocer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Maps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cade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7916</TotalTime>
  <Words>290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Cascade</vt:lpstr>
      <vt:lpstr>graph paper</vt:lpstr>
      <vt:lpstr>PowerPoint Presentation</vt:lpstr>
      <vt:lpstr>Practica</vt:lpstr>
      <vt:lpstr>PowerPoint Presentation</vt:lpstr>
      <vt:lpstr>PowerPoint Presentation</vt:lpstr>
      <vt:lpstr>Tarea # 90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      Clase 7 IM La fecha es el 17 de noviembre del 2011</dc:title>
  <dc:creator>Helen Zumaeta</dc:creator>
  <cp:lastModifiedBy>Helen Zumaeta</cp:lastModifiedBy>
  <cp:revision>31</cp:revision>
  <cp:lastPrinted>2013-04-12T14:58:04Z</cp:lastPrinted>
  <dcterms:created xsi:type="dcterms:W3CDTF">2011-11-18T23:18:01Z</dcterms:created>
  <dcterms:modified xsi:type="dcterms:W3CDTF">2018-06-12T17:01:46Z</dcterms:modified>
</cp:coreProperties>
</file>